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2"/>
  </p:notesMasterIdLst>
  <p:sldIdLst>
    <p:sldId id="256" r:id="rId2"/>
    <p:sldId id="257" r:id="rId3"/>
    <p:sldId id="266" r:id="rId4"/>
    <p:sldId id="258" r:id="rId5"/>
    <p:sldId id="260" r:id="rId6"/>
    <p:sldId id="259" r:id="rId7"/>
    <p:sldId id="262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5545" autoAdjust="0"/>
  </p:normalViewPr>
  <p:slideViewPr>
    <p:cSldViewPr snapToGrid="0">
      <p:cViewPr varScale="1">
        <p:scale>
          <a:sx n="56" d="100"/>
          <a:sy n="56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2AAB2-32E5-4422-A270-79DA3163DDFA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2349A-8A91-4D60-B2F1-A19D83F1248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48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Исходные данные алгоритма: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Идентичные векторная и растровая карты;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Смещённая и/или повёрнутая растровая карта той же </a:t>
            </a:r>
            <a:r>
              <a:rPr lang="ru-RU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области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349A-8A91-4D60-B2F1-A19D83F1248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54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349A-8A91-4D60-B2F1-A19D83F1248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93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349A-8A91-4D60-B2F1-A19D83F1248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28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ru-RU" dirty="0"/>
              </a:p>
            </p:txBody>
          </p:sp>
        </mc:Choice>
        <mc:Fallback xmlns="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Для реализации периодического появления машин и их разнообразия их цвета используется экспоненциальный закон распределения, где r 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∈ [0,1]:</a:t>
                </a:r>
              </a:p>
              <a:p>
                <a:r>
                  <a:rPr lang="ru-RU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𝑓(𝑥)=−1/𝜆⋅ln⁡(𝑟)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                                                                                           (1)</a:t>
                </a:r>
              </a:p>
              <a:p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Так же вероятность появления машин зависит от уровня популярность автомойки: чем она выше, тем чаще будут появляться машины.</a:t>
                </a:r>
              </a:p>
              <a:p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От популярности зависит и то, сколько очков репутации будет получено c учётом цены мойки.</a:t>
                </a:r>
              </a:p>
              <a:p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Во время мойки машины, перед автомойкой скапливается очередь из машин, если очередь будет слишком большой, машины не будут заезжать на территорию автомойки и проезжать мимо.</a:t>
                </a:r>
              </a:p>
              <a:p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Результатом мойки машины будут полученные деньги, а также положительные или отрицательные очки репутации, в зависимости от цены мойки. </a:t>
                </a:r>
                <a:endParaRPr lang="ru-RU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ru-RU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Раз 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в неделю взымается оплата за коммунальные услуги, цену на регулярную рекламу, чистящие средства и налоги</a:t>
                </a:r>
                <a:r>
                  <a:rPr lang="ru-RU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ru-RU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Так же существует разовая покупка рекламы, которая увеличивает уровень популярности на 1. </a:t>
                </a:r>
                <a:endParaRPr lang="ru-RU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ru-RU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Существует 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вероятность повышения цен за услуги ЖКХ.</a:t>
                </a:r>
              </a:p>
              <a:p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Результатом выполнения модели будут полученные средства и уровень популярности автомойки.</a:t>
                </a:r>
              </a:p>
              <a:p>
                <a:endParaRPr lang="ru-RU" dirty="0"/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349A-8A91-4D60-B2F1-A19D83F1248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09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349A-8A91-4D60-B2F1-A19D83F1248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32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Координаты ключевых точек на векторном изображении равны: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- 2.590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168.678 по 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- 3.0967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220.317 по 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Координаты ключевых точек на растровом изображении равны: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- 2.590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168.678 по 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- 3.0967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220.317 по 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349A-8A91-4D60-B2F1-A19D83F1248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00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Координаты ключевых точек на векторном изображении равны: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- 329.125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328.061 по 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- 393.933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336.231 по 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Координаты ключевых точек на растровом изображении равны: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- 223.034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185.133 по 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- 271.434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229.111 по у.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349A-8A91-4D60-B2F1-A19D83F1248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0347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Координаты ключевых точек на векторном изображении равны: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- 475.601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258.221 по 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- 465.524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338.502 по 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Координаты ключевых точек на растровом изображении равны: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- 313.761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177.098 по у.</a:t>
            </a:r>
          </a:p>
          <a:p>
            <a:pPr marL="171450" indent="-171450">
              <a:buFontTx/>
              <a:buChar char="-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269.620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226.044 по у. </a:t>
            </a:r>
          </a:p>
          <a:p>
            <a:pPr marL="171450" indent="-171450">
              <a:buFontTx/>
              <a:buChar char="-"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ходе тестирования алгоритма, ошибок выявлено не было.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349A-8A91-4D60-B2F1-A19D83F1248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017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697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60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6025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9152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143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6446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56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050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228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53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437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484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343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546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49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384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5FBCF-D6D2-4AFF-A2C5-3C649329162D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283680-575F-470C-BA93-FF1901D807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491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8968" y="2404534"/>
            <a:ext cx="10411327" cy="1646302"/>
          </a:xfrm>
        </p:spPr>
        <p:txBody>
          <a:bodyPr/>
          <a:lstStyle/>
          <a:p>
            <a:pPr algn="ctr"/>
            <a:r>
              <a:rPr lang="ru-RU" dirty="0" smtClean="0"/>
              <a:t>Научно-исследовательская работа</a:t>
            </a:r>
            <a:endParaRPr lang="ru-RU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688431" y="4050836"/>
            <a:ext cx="8398042" cy="1655762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Тема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«Сопоставление растровой и векторной информации»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FE0C23-7577-4A32-9073-9410F2385106}"/>
              </a:ext>
            </a:extLst>
          </p:cNvPr>
          <p:cNvSpPr/>
          <p:nvPr/>
        </p:nvSpPr>
        <p:spPr>
          <a:xfrm>
            <a:off x="0" y="286423"/>
            <a:ext cx="1177490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Муромский институт (филиал)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федерального государственного бюджетного образовательного учреждения высшего образования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(МИ ВлГУ)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AC62-9E40-4735-8177-6407A6599B76}"/>
              </a:ext>
            </a:extLst>
          </p:cNvPr>
          <p:cNvSpPr txBox="1"/>
          <p:nvPr/>
        </p:nvSpPr>
        <p:spPr>
          <a:xfrm>
            <a:off x="9685302" y="5547981"/>
            <a:ext cx="2089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ИС-118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Панкратов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А.</a:t>
            </a:r>
          </a:p>
        </p:txBody>
      </p:sp>
    </p:spTree>
    <p:extLst>
      <p:ext uri="{BB962C8B-B14F-4D97-AF65-F5344CB8AC3E}">
        <p14:creationId xmlns:p14="http://schemas.microsoft.com/office/powerpoint/2010/main" val="3311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77334" y="1930400"/>
            <a:ext cx="63063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106680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Выполнены задачи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0668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Изучены литературные материалы по теме работы;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0668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Разработан алгоритм сопоставления;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0668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Реализован разработанный алгоритм;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0668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Произведено тестирование.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-102433" y="6492875"/>
            <a:ext cx="779767" cy="365125"/>
          </a:xfrm>
        </p:spPr>
        <p:txBody>
          <a:bodyPr/>
          <a:lstStyle/>
          <a:p>
            <a:fld id="{27930036-10CC-4042-9583-7BCA7BB44F75}" type="slidenum">
              <a:rPr lang="ru-RU" sz="16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10</a:t>
            </a:fld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/10</a:t>
            </a:r>
            <a:endParaRPr lang="ru-RU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36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822261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Цель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разработка алгоритма сопоставления растровой и векторной карты, определённой области, в независимости от смещения и угла поворота.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2000" b="1" dirty="0" smtClean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литературные материалы по теме работы;</a:t>
            </a:r>
          </a:p>
          <a:p>
            <a:pPr lvl="1">
              <a:buClr>
                <a:schemeClr val="tx1"/>
              </a:buClr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алгоритм сопоставления;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разработанный алгоритм;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Произвести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-102433" y="6492875"/>
            <a:ext cx="779767" cy="365125"/>
          </a:xfrm>
        </p:spPr>
        <p:txBody>
          <a:bodyPr/>
          <a:lstStyle/>
          <a:p>
            <a:fld id="{27930036-10CC-4042-9583-7BCA7BB44F75}" type="slidenum">
              <a:rPr lang="ru-RU" sz="16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/10</a:t>
            </a:r>
            <a:endParaRPr lang="ru-RU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28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95250"/>
            <a:ext cx="8596668" cy="1320800"/>
          </a:xfrm>
        </p:spPr>
        <p:txBody>
          <a:bodyPr/>
          <a:lstStyle/>
          <a:p>
            <a:r>
              <a:rPr lang="ru-RU" dirty="0" smtClean="0"/>
              <a:t>Разработка алгоритма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5750" y="901184"/>
            <a:ext cx="11098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Нахождение ключевых точек для сопоставления растровой и векторной карты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Сопоставление и отбор 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наиболее близких 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по значению идентичности 2 пар точек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-104134" y="6482397"/>
            <a:ext cx="779767" cy="365125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3/10</a:t>
            </a:r>
            <a:endParaRPr lang="ru-RU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36" y="1955979"/>
            <a:ext cx="7239638" cy="313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562181" y="5263686"/>
            <a:ext cx="4545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Сопоставление ключевых точек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512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-83016" y="6493232"/>
            <a:ext cx="779767" cy="365125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4/10</a:t>
            </a:r>
            <a:endParaRPr lang="ru-RU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85750" y="9525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Разработка алгоритма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5750" y="901184"/>
            <a:ext cx="11098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Расчёт расстояния по х и по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y 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между точками для растровой и векторной карты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Нахождение угла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alfa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betta 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через функцию тангенса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l;</a:t>
            </a: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Нахождение угла поворота, вычитанием угла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alfa 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из угла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betta;</a:t>
            </a: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51" name="Picture 3" descr="Screenshot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173" y="2101513"/>
            <a:ext cx="5512134" cy="405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91583" y="5923185"/>
            <a:ext cx="43909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0215" indent="450215" algn="ctr">
              <a:lnSpc>
                <a:spcPct val="150000"/>
              </a:lnSpc>
              <a:spcAft>
                <a:spcPts val="2400"/>
              </a:spcAft>
              <a:tabLst>
                <a:tab pos="117030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Расчёт угла поворота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8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-130357" y="6492875"/>
            <a:ext cx="779767" cy="365125"/>
          </a:xfrm>
        </p:spPr>
        <p:txBody>
          <a:bodyPr/>
          <a:lstStyle/>
          <a:p>
            <a:fld id="{27930036-10CC-4042-9583-7BCA7BB44F75}" type="slidenum">
              <a:rPr lang="ru-RU" sz="16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/10</a:t>
            </a:r>
            <a:endParaRPr lang="ru-RU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85750" y="9525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Разработка алгоритма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85750" y="901184"/>
            <a:ext cx="104945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6"/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Расчёт расстояния от ключевой точки векторной карты до точек объектов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6"/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Получение расстояния от ключевой точки растрового изображения до точек объектов, сложением координат ключевой точки  и значения, полученного в предыдущем пункте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6"/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Расчёт координат новых точек объектов с учётом угла поворота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3240" marR="107950" indent="-34290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6"/>
            </a:pP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481524"/>
              </p:ext>
            </p:extLst>
          </p:nvPr>
        </p:nvGraphicFramePr>
        <p:xfrm>
          <a:off x="3080084" y="2677367"/>
          <a:ext cx="4668254" cy="47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4" imgW="2260600" imgH="228600" progId="Equation.DSMT4">
                  <p:embed/>
                </p:oleObj>
              </mc:Choice>
              <mc:Fallback>
                <p:oleObj name="Equation" r:id="rId4" imgW="22606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084" y="2677367"/>
                        <a:ext cx="4668254" cy="4758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561347" y="3630067"/>
            <a:ext cx="138554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240630"/>
              </p:ext>
            </p:extLst>
          </p:nvPr>
        </p:nvGraphicFramePr>
        <p:xfrm>
          <a:off x="3080083" y="3235954"/>
          <a:ext cx="4780549" cy="4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6" imgW="2286000" imgH="228600" progId="Equation.DSMT4">
                  <p:embed/>
                </p:oleObj>
              </mc:Choice>
              <mc:Fallback>
                <p:oleObj name="Equation" r:id="rId6" imgW="22860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083" y="3235954"/>
                        <a:ext cx="4780549" cy="482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128337" y="3943119"/>
            <a:ext cx="930442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tabLst>
                <a:tab pos="2250440" algn="l"/>
                <a:tab pos="594106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где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₀ и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₀ - координаты ключевой точки растрового изображения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tabLst>
                <a:tab pos="2250440" algn="l"/>
                <a:tab pos="594106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x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координаты полученные в пункте 3.10.1.3;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tabLst>
                <a:tab pos="594106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α – угол поворота растровой карты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61124" y="5495631"/>
            <a:ext cx="495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Отображение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объектов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 новыми кордонами.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86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424" y="186690"/>
            <a:ext cx="8596668" cy="1320800"/>
          </a:xfrm>
        </p:spPr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11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-54659" y="6492875"/>
            <a:ext cx="779767" cy="365125"/>
          </a:xfrm>
        </p:spPr>
        <p:txBody>
          <a:bodyPr/>
          <a:lstStyle/>
          <a:p>
            <a:fld id="{27930036-10CC-4042-9583-7BCA7BB44F75}" type="slidenum">
              <a:rPr lang="ru-RU" sz="16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/10</a:t>
            </a:r>
            <a:endParaRPr lang="ru-RU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35224" y="1456690"/>
            <a:ext cx="4015105" cy="315849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168350" y="4564380"/>
            <a:ext cx="4417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Исходная векторная карта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552758" y="1507490"/>
            <a:ext cx="3794760" cy="305689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394496" y="4629249"/>
            <a:ext cx="4111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Исходная растровая карта, идентичная векторной</a:t>
            </a:r>
            <a:endParaRPr lang="ru-RU" dirty="0"/>
          </a:p>
        </p:txBody>
      </p:sp>
      <p:pic>
        <p:nvPicPr>
          <p:cNvPr id="4100" name="Picture 4" descr="Screenshot_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092" y="1721996"/>
            <a:ext cx="243840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8851091" y="4121418"/>
            <a:ext cx="243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5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Смещённая растровая карта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6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-102433" y="6492875"/>
            <a:ext cx="779767" cy="365125"/>
          </a:xfrm>
        </p:spPr>
        <p:txBody>
          <a:bodyPr/>
          <a:lstStyle/>
          <a:p>
            <a:fld id="{27930036-10CC-4042-9583-7BCA7BB44F75}" type="slidenum">
              <a:rPr lang="ru-RU" sz="16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/10</a:t>
            </a:r>
            <a:endParaRPr lang="ru-RU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4424" y="186690"/>
            <a:ext cx="8596668" cy="1320800"/>
          </a:xfrm>
        </p:spPr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5122" name="Picture 2" descr="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4" y="1860858"/>
            <a:ext cx="5821363" cy="252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77334" y="4383395"/>
            <a:ext cx="50002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240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6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Сопоставление ключевых точек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382841" y="1594306"/>
            <a:ext cx="4121150" cy="3296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395416" y="49764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7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Сопоставление растровой и векторной карты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00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-102433" y="6492875"/>
            <a:ext cx="779767" cy="365125"/>
          </a:xfrm>
        </p:spPr>
        <p:txBody>
          <a:bodyPr/>
          <a:lstStyle/>
          <a:p>
            <a:fld id="{27930036-10CC-4042-9583-7BCA7BB44F75}" type="slidenum">
              <a:rPr lang="ru-RU" sz="16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/10</a:t>
            </a:r>
            <a:endParaRPr lang="ru-RU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54424" y="186690"/>
            <a:ext cx="8596668" cy="1320800"/>
          </a:xfrm>
        </p:spPr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6147" name="Picture 3" descr="im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8" y="923664"/>
            <a:ext cx="2899452" cy="233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54424" y="3313900"/>
            <a:ext cx="3498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8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Повёрнутая растровая карта на 35 градусов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Рисунок 16"/>
          <p:cNvPicPr/>
          <p:nvPr/>
        </p:nvPicPr>
        <p:blipFill rotWithShape="1">
          <a:blip r:embed="rId4"/>
          <a:srcRect b="1113"/>
          <a:stretch/>
        </p:blipFill>
        <p:spPr bwMode="auto">
          <a:xfrm>
            <a:off x="3577687" y="2802376"/>
            <a:ext cx="3823555" cy="3398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441464" y="6243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10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Сопоставление растровой и векторной карты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148" name="Picture 4" descr="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27" y="923664"/>
            <a:ext cx="5450044" cy="239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225794" y="3313900"/>
            <a:ext cx="4237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9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Сопоставление ключевых точек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4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-102433" y="6492875"/>
            <a:ext cx="779767" cy="365125"/>
          </a:xfrm>
        </p:spPr>
        <p:txBody>
          <a:bodyPr/>
          <a:lstStyle/>
          <a:p>
            <a:fld id="{27930036-10CC-4042-9583-7BCA7BB44F75}" type="slidenum">
              <a:rPr lang="ru-RU" sz="16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/10</a:t>
            </a:r>
            <a:endParaRPr lang="ru-RU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254424" y="186690"/>
            <a:ext cx="8596668" cy="1320800"/>
          </a:xfrm>
        </p:spPr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16" name="Рисунок 15"/>
          <p:cNvPicPr/>
          <p:nvPr/>
        </p:nvPicPr>
        <p:blipFill rotWithShape="1">
          <a:blip r:embed="rId3"/>
          <a:srcRect t="2559" b="2285"/>
          <a:stretch/>
        </p:blipFill>
        <p:spPr bwMode="auto">
          <a:xfrm>
            <a:off x="3300629" y="2470123"/>
            <a:ext cx="4167646" cy="3749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71" name="Picture 3" descr="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97" y="875983"/>
            <a:ext cx="4407551" cy="222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img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29" y="875982"/>
            <a:ext cx="2243524" cy="222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695612" y="3145388"/>
            <a:ext cx="51156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240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12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Сопоставление ключевых точек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02433" y="3103659"/>
            <a:ext cx="3725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11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Смещённая и повёрнутая на 35 градусов растровая карта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336452" y="62298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2400"/>
              </a:spcAft>
              <a:tabLst>
                <a:tab pos="45021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13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Сопоставление растровой и векторной карты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1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160</TotalTime>
  <Words>568</Words>
  <Application>Microsoft Office PowerPoint</Application>
  <PresentationFormat>Широкоэкранный</PresentationFormat>
  <Paragraphs>95</Paragraphs>
  <Slides>10</Slides>
  <Notes>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Times New Roman</vt:lpstr>
      <vt:lpstr>Trebuchet MS</vt:lpstr>
      <vt:lpstr>Wingdings 3</vt:lpstr>
      <vt:lpstr>Аспект</vt:lpstr>
      <vt:lpstr>Equation</vt:lpstr>
      <vt:lpstr>Научно-исследовательская работа</vt:lpstr>
      <vt:lpstr>Цели и задачи</vt:lpstr>
      <vt:lpstr>Разработка алгоритма</vt:lpstr>
      <vt:lpstr>Презентация PowerPoint</vt:lpstr>
      <vt:lpstr>Презентация PowerPoint</vt:lpstr>
      <vt:lpstr>Тестирование</vt:lpstr>
      <vt:lpstr>Тестирование</vt:lpstr>
      <vt:lpstr>Тестирование</vt:lpstr>
      <vt:lpstr>Тестирование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по моделированию ИС</dc:title>
  <dc:creator>Пользователь Windows</dc:creator>
  <cp:lastModifiedBy>Пользователь Windows</cp:lastModifiedBy>
  <cp:revision>23</cp:revision>
  <dcterms:created xsi:type="dcterms:W3CDTF">2021-12-12T14:25:17Z</dcterms:created>
  <dcterms:modified xsi:type="dcterms:W3CDTF">2022-03-24T14:14:14Z</dcterms:modified>
</cp:coreProperties>
</file>